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notesMaster" Target="notesMasters/notesMaster1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Speaker notes on the figure slides that follow are talking tracks, not content to read aloud verbatim. Each figure carries three tight bullets: (1) what the exhibit shows, (2) the underlying mechanism, and (3) the “so what” — the decision or action to put in front of your leadership team. Retain attribution to Shane Welter when you present.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• SHOWS: Teams that work together repeatedly delivering faster, safer care — the silent, anticipatory OR versus the room that keeps changing people.</a:t>
            </a:r>
          </a:p>
          <a:p>
            <a:r>
              <a:t>• INSIGHT: Familiarity pays down the coordination tax through shared mental models, anticipatory coordination, and implicit communication. The benefit is not only speed: lower team familiarity is associated with higher mortality in the ICU and OR, independent of staffing levels.</a:t>
            </a:r>
          </a:p>
          <a:p>
            <a:r>
              <a:t>• SO WHAT: Treat who you assign to whom — not just how many — as a design lever. Track a Team Stability Score and deliberately keep proven teams together instead of staffing to interchangeable credentials.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• SHOWS: Stable staffing as the foundation everything else is built on — two units at identical FTE counts behaving like different organizations when one is made of strangers.</a:t>
            </a:r>
          </a:p>
          <a:p>
            <a:r>
              <a:t>• INSIGHT: Capacity is better understood as retained experience. Turnover harms patients mainly by dissolving group cohesion, relational coordination, and workgroup learning — relationships that dissolve faster than headcount can replace them — and over-enlarging the float pool manufactures the very instability it’s meant to relieve.</a:t>
            </a:r>
          </a:p>
          <a:p>
            <a:r>
              <a:t>• SO WHAT: Manage the “Stranger Ratio,” not just the vacancy rate. Invest in retention and stable team composition before backfilling with floats or travelers that quietly erode real capacity.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• SHOWS: The direct line from staffing levels to patient outcomes — the exhibit grounded in the published nurse-staffing evidence cited in the Notes.</a:t>
            </a:r>
          </a:p>
          <a:p>
            <a:r>
              <a:t>• INSIGHT: One extra patient added to a nurse’s assignment measurably raises the odds that someone on the unit dies; the effect runs through lost cohesion and coordination, not only lost individual skill — so the number and the stability both matter.</a:t>
            </a:r>
          </a:p>
          <a:p>
            <a:r>
              <a:t>• SO WHAT: Treat safe staffing ratios as a patient-safety control, not a discretionary cost line. Hold the ratio, and defend it in the budget with the outcome evidence rather than the productivity dashboard.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• SHOWS: When discharges happen versus when patients arrive — the “Noon Cliff” where arrivals peak before discharges clear, creating beds that exist physically but are unavailable operationally.</a:t>
            </a:r>
          </a:p>
          <a:p>
            <a:r>
              <a:t>• INSIGHT: Hospitals rarely run out of beds — they run out of discharges. Exit velocity governs effective capacity, so in a saturated hospital every delayed discharge is a hand on the throat of the emergency department.</a:t>
            </a:r>
          </a:p>
          <a:p>
            <a:r>
              <a:t>• SO WHAT: Move discharges earlier in the day and attack the internal, designable delays — pharmacy, transport, sequencing — separately from the external ones. Manage exit velocity as your true capacity lever, not bed count.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• SHOWS: Access degrading gradually as the schedule fills — then falling off a cliff: a grid booked to 100% is, for new acute need, already closed.</a:t>
            </a:r>
          </a:p>
          <a:p>
            <a:r>
              <a:t>• INSIGHT: A full future schedule is a “museum of past decisions” — routine follow-ups promised months ago that leave no room for the patient who becomes sick today. Around a scarce “linchpin” provider, access doesn’t slow when the grid fills, it ceases.</a:t>
            </a:r>
          </a:p>
          <a:p>
            <a:r>
              <a:t>• SO WHAT: Don’t chase access with more visits. Adopt Advanced Access — work down the backlog, hold a daily same-day buffer, and build a substitutable team around the linchpin provider.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• SHOWS: How optimizing the wrong number quietly makes the real problem worse — a dashboard of green proxy metrics sitting on top of a floor that is failing.</a:t>
            </a:r>
          </a:p>
          <a:p>
            <a:r>
              <a:t>• INSIGHT: Goodhart’s Law — the moment a measure becomes a target, people optimize the number instead of the goal. Proxy metrics (volume for access, RVUs for value) and averages erase the hardest, costliest patients into the tail.</a:t>
            </a:r>
          </a:p>
          <a:p>
            <a:r>
              <a:t>• SO WHAT: Don’t abandon measurement — redesign it. Track access velocity, variability, and flow, and use the feedback to teach rather than to punish, so the metric stops rewarding the behaviors that destabilize care.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• SHOWS: How deliberate, protected slack pays a dividend in resilience and throughput — the counterintuitive return on capacity you intentionally leave idle.</a:t>
            </a:r>
          </a:p>
          <a:p>
            <a:r>
              <a:t>• INSIGHT: Bottlenecks are created by variance, not averages — a unit can average 78% occupancy and still hit 100% twice a week, and those two collisions fill the hallway. Slack is also the only space in which a system can learn.</a:t>
            </a:r>
          </a:p>
          <a:p>
            <a:r>
              <a:t>• SO WHAT: Defend a buffer sized to absorb the bursts and actively reduce the variance — smooth electives, level discharges. Reframe the empty bed to your CFO as infrastructure for flow, safety, and learning, not waste to be harvested.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• SHOWS: How improving one unit in isolation can degrade the system as a whole — the “whack-a-mole” where a fix in one department pops up as a backlog in the next.</a:t>
            </a:r>
          </a:p>
          <a:p>
            <a:r>
              <a:t>• INSIGHT: Local fixes relocate failure rather than remove it. “Global over local” means centralizing information and routing to gain visibility — not centralizing away the buffers; global control without global slack just seizes the engine faster.</a:t>
            </a:r>
          </a:p>
          <a:p>
            <a:r>
              <a:t>• SO WHAT: Optimize the whole flow, not the favorite department. Stand up a command center for global sight and routing while keeping the reserve local — global sight, local slack.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• SHOWS: What operations look like once the twelve laws are designed in — an engineered future-state that absorbs a surge instead of amplifying it. (An illustrative intention, not a measured outcome.)</a:t>
            </a:r>
          </a:p>
          <a:p>
            <a:r>
              <a:t>• INSIGHT: The difference between a congested hospital and a reliable one is mostly system design, not the dedication of its people. Protected slack, low coordination cost, and honest measurement function together as one connected circuit.</a:t>
            </a:r>
          </a:p>
          <a:p>
            <a:r>
              <a:t>• SO WHAT: Give your team a concrete target state — a literal protected room sized to the unit’s own envelope, a command center that centralizes sight but never the buffers — and sequence the redesign toward 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• SHOWS: How systems resist change — the organizational immune response of exhaustion, quiet non-sustainment, and diluting compromise that wears reform down over time.</a:t>
            </a:r>
          </a:p>
          <a:p>
            <a:r>
              <a:t>• INSIGHT: The antibody rarely kills reform by an overt vote; it kills by attrition — resources never quite renewed, exceptions granted one by one until the reform starves. Near a nonlinear threshold, half the required slack yields little of the result, so diluted pilots fail and hand the antibody a false negative.</a:t>
            </a:r>
          </a:p>
          <a:p>
            <a:r>
              <a:t>• SO WHAT: Expect and design around the antibody. Protect the reform’s resources, resist one-off exceptions, and refuse to pilot at half-dose — fix the structural drivers of burnout rather than bolting on a wellness program.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• SHOWS: The twelve laws as one connected circuit — how workload and variability flow through coordination, staffing, and slack to reach patient outcomes.</a:t>
            </a:r>
          </a:p>
          <a:p>
            <a:r>
              <a:t>• INSIGHT: The green dashboard and the failing floor are the same fact seen from two distances; poor design amplifies and weaponizes apparent shortages, so adding resources to a bad design just reproduces the congestion at a larger, more expensive scale.</a:t>
            </a:r>
          </a:p>
          <a:p>
            <a:r>
              <a:t>• SO WHAT: Stop treating these as twelve separate problems to delegate. Diagnose your system as one causal chain — and fix the design, not the symptom, before you spend on more capacity.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• SHOWS: How system design multiplies the effect of every decision made inside it — the same effort landing very differently depending on the architecture around it.</a:t>
            </a:r>
          </a:p>
          <a:p>
            <a:r>
              <a:t>• INSIGHT: Management is a technology: within one industry the best-run organizations are roughly twice as productive as the worst, and the practices pay off only as a complementary bundle — never piecemeal.</a:t>
            </a:r>
          </a:p>
          <a:p>
            <a:r>
              <a:t>• SO WHAT: Stop buying point solutions one at a time. Commit to the full bundle of operating practices, or accept that a half-installed design will underperform the money you put into 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• SHOWS: The gap between the scheduled visit and the “garden” of coordination work — in-basket messages, labs, refills, charting — that each visit plants but that appears on no schedule.</a:t>
            </a:r>
          </a:p>
          <a:p>
            <a:r>
              <a:t>• INSIGHT: Filling every productive hour doesn’t eliminate invisible work; it pushes it into after-hours “pajama time,” into memory, and — when the margins run out — into error. Delayed-documentation error rate is the load-bearing signal.</a:t>
            </a:r>
          </a:p>
          <a:p>
            <a:r>
              <a:t>• SO WHAT: Stop staffing to visible visit volume alone. Measure and schedule the coordination load — build protected in-basket and documentation time — before your best clinicians burn out or make a mistake.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• SHOWS: Average delay plotted against utilization — wait time is flat and well-behaved until a critical load, then climbs almost vertically into a wait-time cliff.</a:t>
            </a:r>
          </a:p>
          <a:p>
            <a:r>
              <a:t>• INSIGHT: Kingman’s formula puts wait time on the order of 1 ÷ (1 − utilization); with right-skewed, long-tailed clinical work there is no slack left to absorb the rare outsized case. The ~85% inflection is size-dependent, not a universal constant.</a:t>
            </a:r>
          </a:p>
          <a:p>
            <a:r>
              <a:t>• SO WHAT: Stop treating 95% occupancy as success. Plot your own unit’s curve to find where it goes vertical, and staff and schedule to stay left of that limit.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• SHOWS: A safe operating range for a unit — a green envelope of loads the system can absorb — bounded by the point where performance collapses.</a:t>
            </a:r>
          </a:p>
          <a:p>
            <a:r>
              <a:t>• INSIGHT: Every system has a limit set by its own size and variability, not by an industry benchmark; push past the envelope and ordinary disruptions can no longer be contained.</a:t>
            </a:r>
          </a:p>
          <a:p>
            <a:r>
              <a:t>• SO WHAT: Define your unit’s own operating envelope, set the target occupancy inside it, and hardwire escalation triggers the moment load approaches the edge — rather than managing to a borrowed number.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• SHOWS: Small upstream variation — a pulse of arrivals, one long case — compounding across linked input, throughput, and output flows into large downstream disruption.</a:t>
            </a:r>
          </a:p>
          <a:p>
            <a:r>
              <a:t>• INSIGHT: The binding constraint on the front door usually lives at the back door: ED crowding is driven less by what happens inside the ED than by downstream bed availability, and the rate-limiter is sometimes a human decision, not a physical resource.</a:t>
            </a:r>
          </a:p>
          <a:p>
            <a:r>
              <a:t>• SO WHAT: Stop firefighting where the symptom shows. Trace the cascade to its true upstream source — usually downstream bed flow — and dampen the variation there instead of adding staff at the crowded end.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• SHOWS: How efficiency gains quietly trade away the slack that absorbs shocks — the curve where a system tips from resilient to fragile as utilization rises.</a:t>
            </a:r>
          </a:p>
          <a:p>
            <a:r>
              <a:t>• INSIGHT: Fragility is an architectural property, not a personal failing. High occupancy converts loose coupling into tight coupling; harm reaches the patient when latent weaknesses in each defensive layer drift into alignment under load — Reason’s holes lining up.</a:t>
            </a:r>
          </a:p>
          <a:p>
            <a:r>
              <a:t>• SO WHAT: Resilience comes from engineered defenses-in-depth and protected slack, the path aviation and nuclear power already walked — not from demanding heroism at the sharp end. Design in the buffers before the next ordinary cluster of delays collides.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• SHOWS: The hidden tax every added handoff levies on speed and reliability — a single discharge stalled across a chain of actors, none of whom can see the whole chain.</a:t>
            </a:r>
          </a:p>
          <a:p>
            <a:r>
              <a:t>• INSIGHT: Much of the friction in a “full” hospital is not missing information systems but missing relationships — shared goals, shared knowledge, mutual respect. Relational coordination is engineered, not innate, and the tax is measurable in bed-hours and dollars.</a:t>
            </a:r>
          </a:p>
          <a:p>
            <a:r>
              <a:t>• SO WHAT: Don’t buy another portal. Redesign the handoffs — give roles shared goals and shared visibility of what everyone is waiting on — to convert coordination overhead back into capacity.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3" Type="http://schemas.openxmlformats.org/officeDocument/2006/relationships/notesSlide" Target="../notesSlides/notesSlide10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3" Type="http://schemas.openxmlformats.org/officeDocument/2006/relationships/notesSlide" Target="../notesSlides/notesSlide1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3" Type="http://schemas.openxmlformats.org/officeDocument/2006/relationships/notesSlide" Target="../notesSlides/notesSlide1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notesSlide" Target="../notesSlides/notesSlide13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3" Type="http://schemas.openxmlformats.org/officeDocument/2006/relationships/notesSlide" Target="../notesSlides/notesSlide14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notesSlide" Target="../notesSlides/notesSlide15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3" Type="http://schemas.openxmlformats.org/officeDocument/2006/relationships/notesSlide" Target="../notesSlides/notesSlide16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3" Type="http://schemas.openxmlformats.org/officeDocument/2006/relationships/notesSlide" Target="../notesSlides/notesSlide1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3" Type="http://schemas.openxmlformats.org/officeDocument/2006/relationships/notesSlide" Target="../notesSlides/notesSlide18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3" Type="http://schemas.openxmlformats.org/officeDocument/2006/relationships/notesSlide" Target="../notesSlides/notesSlide19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notesSlide" Target="../notesSlides/notesSlide2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3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F3A5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2148840"/>
            <a:ext cx="10362895" cy="17373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4400" b="1" i="0">
                <a:solidFill>
                  <a:srgbClr val="FFFFFF"/>
                </a:solidFill>
                <a:latin typeface="Calibri"/>
              </a:rPr>
              <a:t>The 12 Laws of Healthcare Operations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71600" y="3886200"/>
            <a:ext cx="9448495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2200" b="0" i="1">
                <a:solidFill>
                  <a:srgbClr val="C9D6E8"/>
                </a:solidFill>
                <a:latin typeface="Calibri"/>
              </a:rPr>
              <a:t>Exhibits Pack — figures for your own presentations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71600" y="5989320"/>
            <a:ext cx="9448495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9AAAC4"/>
                </a:solidFill>
                <a:latin typeface="Calibri"/>
              </a:rPr>
              <a:t>By Shane Welter. Please retain attribution.</a:t>
            </a:r>
          </a:p>
        </p:txBody>
      </p:sp>
      <p:sp>
        <p:nvSpPr>
          <p:cNvPr id="5" name="Rectangle 4"/>
          <p:cNvSpPr/>
          <p:nvPr/>
        </p:nvSpPr>
        <p:spPr>
          <a:xfrm>
            <a:off x="4937760" y="3703320"/>
            <a:ext cx="2316175" cy="27940"/>
          </a:xfrm>
          <a:prstGeom prst="rect">
            <a:avLst/>
          </a:prstGeom>
          <a:solidFill>
            <a:srgbClr val="4F86C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94415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3000" b="1" i="0">
                <a:solidFill>
                  <a:srgbClr val="1F3A5F"/>
                </a:solidFill>
                <a:latin typeface="Calibri"/>
              </a:rPr>
              <a:t>The Team Familiarity Effect</a:t>
            </a:r>
          </a:p>
        </p:txBody>
      </p:sp>
      <p:pic>
        <p:nvPicPr>
          <p:cNvPr id="3" name="Picture 2" descr="fig06-1_team_familiarit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545" y="1188720"/>
            <a:ext cx="6406605" cy="46177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" y="5806440"/>
            <a:ext cx="11094415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0" i="1">
                <a:solidFill>
                  <a:srgbClr val="5A6372"/>
                </a:solidFill>
                <a:latin typeface="Calibri"/>
              </a:rPr>
              <a:t>Teams that work together repeatedly deliver faster, safer care.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6382512"/>
            <a:ext cx="1109441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9AA2B0"/>
                </a:solidFill>
                <a:latin typeface="Calibri"/>
              </a:rPr>
              <a:t>From The 12 Laws of Healthcare Operations — Shane Welter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94415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3000" b="1" i="0">
                <a:solidFill>
                  <a:srgbClr val="1F3A5F"/>
                </a:solidFill>
                <a:latin typeface="Calibri"/>
              </a:rPr>
              <a:t>Workforce Stability</a:t>
            </a:r>
          </a:p>
        </p:txBody>
      </p:sp>
      <p:pic>
        <p:nvPicPr>
          <p:cNvPr id="3" name="Picture 2" descr="fig07-1_workforce_stabilit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718" y="1188720"/>
            <a:ext cx="6248258" cy="46177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" y="5806440"/>
            <a:ext cx="11094415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0" i="1">
                <a:solidFill>
                  <a:srgbClr val="5A6372"/>
                </a:solidFill>
                <a:latin typeface="Calibri"/>
              </a:rPr>
              <a:t>Stable staffing is the foundation everything else is built on.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6382512"/>
            <a:ext cx="1109441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9AA2B0"/>
                </a:solidFill>
                <a:latin typeface="Calibri"/>
              </a:rPr>
              <a:t>From The 12 Laws of Healthcare Operations — Shane Welter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94415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3000" b="1" i="0">
                <a:solidFill>
                  <a:srgbClr val="1F3A5F"/>
                </a:solidFill>
                <a:latin typeface="Calibri"/>
              </a:rPr>
              <a:t>Staffing and Outcomes</a:t>
            </a:r>
          </a:p>
        </p:txBody>
      </p:sp>
      <p:pic>
        <p:nvPicPr>
          <p:cNvPr id="3" name="Picture 2" descr="fig07-2_staffing_outcom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8674" y="1188720"/>
            <a:ext cx="7994347" cy="46177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" y="5806440"/>
            <a:ext cx="11094415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0" i="1">
                <a:solidFill>
                  <a:srgbClr val="5A6372"/>
                </a:solidFill>
                <a:latin typeface="Calibri"/>
              </a:rPr>
              <a:t>Staffing levels track directly to patient outcomes.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6382512"/>
            <a:ext cx="1109441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9AA2B0"/>
                </a:solidFill>
                <a:latin typeface="Calibri"/>
              </a:rPr>
              <a:t>From The 12 Laws of Healthcare Operations — Shane Welter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94415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3000" b="1" i="0">
                <a:solidFill>
                  <a:srgbClr val="1F3A5F"/>
                </a:solidFill>
                <a:latin typeface="Calibri"/>
              </a:rPr>
              <a:t>The Discharge Clock</a:t>
            </a:r>
          </a:p>
        </p:txBody>
      </p:sp>
      <p:pic>
        <p:nvPicPr>
          <p:cNvPr id="3" name="Picture 2" descr="fig08-1_discharge_cloc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275" y="1188720"/>
            <a:ext cx="6629145" cy="46177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" y="5806440"/>
            <a:ext cx="11094415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0" i="1">
                <a:solidFill>
                  <a:srgbClr val="5A6372"/>
                </a:solidFill>
                <a:latin typeface="Calibri"/>
              </a:rPr>
              <a:t>When discharges happen determines whether the whole hospital flows.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6382512"/>
            <a:ext cx="1109441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9AA2B0"/>
                </a:solidFill>
                <a:latin typeface="Calibri"/>
              </a:rPr>
              <a:t>From The 12 Laws of Healthcare Operations — Shane Welter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94415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3000" b="1" i="0">
                <a:solidFill>
                  <a:srgbClr val="1F3A5F"/>
                </a:solidFill>
                <a:latin typeface="Calibri"/>
              </a:rPr>
              <a:t>The Access Cliff</a:t>
            </a:r>
          </a:p>
        </p:txBody>
      </p:sp>
      <p:pic>
        <p:nvPicPr>
          <p:cNvPr id="3" name="Picture 2" descr="fig09-1_access_clif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718" y="1188720"/>
            <a:ext cx="6248258" cy="46177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" y="5806440"/>
            <a:ext cx="11094415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0" i="1">
                <a:solidFill>
                  <a:srgbClr val="5A6372"/>
                </a:solidFill>
                <a:latin typeface="Calibri"/>
              </a:rPr>
              <a:t>Access degrades gradually — until it falls off a cliff.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6382512"/>
            <a:ext cx="1109441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9AA2B0"/>
                </a:solidFill>
                <a:latin typeface="Calibri"/>
              </a:rPr>
              <a:t>From The 12 Laws of Healthcare Operations — Shane Welter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94415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3000" b="1" i="0">
                <a:solidFill>
                  <a:srgbClr val="1F3A5F"/>
                </a:solidFill>
                <a:latin typeface="Calibri"/>
              </a:rPr>
              <a:t>The Wrong Metric</a:t>
            </a:r>
          </a:p>
        </p:txBody>
      </p:sp>
      <p:pic>
        <p:nvPicPr>
          <p:cNvPr id="3" name="Picture 2" descr="fig10-1_wrong_metri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4454" y="1188720"/>
            <a:ext cx="7082786" cy="46177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" y="5806440"/>
            <a:ext cx="11094415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0" i="1">
                <a:solidFill>
                  <a:srgbClr val="5A6372"/>
                </a:solidFill>
                <a:latin typeface="Calibri"/>
              </a:rPr>
              <a:t>Optimizing the wrong number quietly makes the real problem worse.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6382512"/>
            <a:ext cx="1109441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9AA2B0"/>
                </a:solidFill>
                <a:latin typeface="Calibri"/>
              </a:rPr>
              <a:t>From The 12 Laws of Healthcare Operations — Shane Welter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94415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3000" b="1" i="0">
                <a:solidFill>
                  <a:srgbClr val="1F3A5F"/>
                </a:solidFill>
                <a:latin typeface="Calibri"/>
              </a:rPr>
              <a:t>The Slack Dividend</a:t>
            </a:r>
          </a:p>
        </p:txBody>
      </p:sp>
      <p:pic>
        <p:nvPicPr>
          <p:cNvPr id="3" name="Picture 2" descr="fig11-1_slack_dividen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545" y="1188720"/>
            <a:ext cx="6406605" cy="46177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" y="5806440"/>
            <a:ext cx="11094415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0" i="1">
                <a:solidFill>
                  <a:srgbClr val="5A6372"/>
                </a:solidFill>
                <a:latin typeface="Calibri"/>
              </a:rPr>
              <a:t>Deliberate slack pays a dividend in resilience and throughput.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6382512"/>
            <a:ext cx="1109441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9AA2B0"/>
                </a:solidFill>
                <a:latin typeface="Calibri"/>
              </a:rPr>
              <a:t>From The 12 Laws of Healthcare Operations — Shane Welter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94415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3000" b="1" i="0">
                <a:solidFill>
                  <a:srgbClr val="1F3A5F"/>
                </a:solidFill>
                <a:latin typeface="Calibri"/>
              </a:rPr>
              <a:t>Local vs. Global Optimization</a:t>
            </a:r>
          </a:p>
        </p:txBody>
      </p:sp>
      <p:pic>
        <p:nvPicPr>
          <p:cNvPr id="3" name="Picture 2" descr="fig12-1_local_vs_glob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275" y="1188720"/>
            <a:ext cx="6629145" cy="46177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" y="5806440"/>
            <a:ext cx="11094415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0" i="1">
                <a:solidFill>
                  <a:srgbClr val="5A6372"/>
                </a:solidFill>
                <a:latin typeface="Calibri"/>
              </a:rPr>
              <a:t>Improving one unit in isolation can degrade the system as a whole.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6382512"/>
            <a:ext cx="1109441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9AA2B0"/>
                </a:solidFill>
                <a:latin typeface="Calibri"/>
              </a:rPr>
              <a:t>From The 12 Laws of Healthcare Operations — Shane Welter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94415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3000" b="1" i="0">
                <a:solidFill>
                  <a:srgbClr val="1F3A5F"/>
                </a:solidFill>
                <a:latin typeface="Calibri"/>
              </a:rPr>
              <a:t>The Future State</a:t>
            </a:r>
          </a:p>
        </p:txBody>
      </p:sp>
      <p:pic>
        <p:nvPicPr>
          <p:cNvPr id="3" name="Picture 2" descr="fig13-1_future_sta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992" y="1188720"/>
            <a:ext cx="6313710" cy="46177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" y="5806440"/>
            <a:ext cx="11094415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0" i="1">
                <a:solidFill>
                  <a:srgbClr val="5A6372"/>
                </a:solidFill>
                <a:latin typeface="Calibri"/>
              </a:rPr>
              <a:t>What operations look like once the twelve laws are designed in.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6382512"/>
            <a:ext cx="1109441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9AA2B0"/>
                </a:solidFill>
                <a:latin typeface="Calibri"/>
              </a:rPr>
              <a:t>From The 12 Laws of Healthcare Operations — Shane Welter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94415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3000" b="1" i="0">
                <a:solidFill>
                  <a:srgbClr val="1F3A5F"/>
                </a:solidFill>
                <a:latin typeface="Calibri"/>
              </a:rPr>
              <a:t>The Organizational Antibody</a:t>
            </a:r>
          </a:p>
        </p:txBody>
      </p:sp>
      <p:pic>
        <p:nvPicPr>
          <p:cNvPr id="3" name="Picture 2" descr="fig15-1_antibod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8520" y="1188720"/>
            <a:ext cx="6394655" cy="46177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" y="5806440"/>
            <a:ext cx="11094415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0" i="1">
                <a:solidFill>
                  <a:srgbClr val="5A6372"/>
                </a:solidFill>
                <a:latin typeface="Calibri"/>
              </a:rPr>
              <a:t>Systems resist change; expect and design around the antibody response.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6382512"/>
            <a:ext cx="1109441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9AA2B0"/>
                </a:solidFill>
                <a:latin typeface="Calibri"/>
              </a:rPr>
              <a:t>From The 12 Laws of Healthcare Operations — Shane Welter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94415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3000" b="1" i="0">
                <a:solidFill>
                  <a:srgbClr val="1F3A5F"/>
                </a:solidFill>
                <a:latin typeface="Calibri"/>
              </a:rPr>
              <a:t>The 12 Laws: A Causal Map</a:t>
            </a:r>
          </a:p>
        </p:txBody>
      </p:sp>
      <p:pic>
        <p:nvPicPr>
          <p:cNvPr id="3" name="Picture 2" descr="fig00-1_laws_ma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2590" y="1188720"/>
            <a:ext cx="7026515" cy="46177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" y="5806440"/>
            <a:ext cx="11094415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0" i="1">
                <a:solidFill>
                  <a:srgbClr val="5A6372"/>
                </a:solidFill>
                <a:latin typeface="Calibri"/>
              </a:rPr>
              <a:t>How the twelve laws connect — from workload and variability to outcomes.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6382512"/>
            <a:ext cx="1109441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9AA2B0"/>
                </a:solidFill>
                <a:latin typeface="Calibri"/>
              </a:rPr>
              <a:t>From The 12 Laws of Healthcare Operations — Shane Welter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F3A5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097280" y="2377440"/>
            <a:ext cx="9997135" cy="10972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3200" b="1" i="0">
                <a:solidFill>
                  <a:srgbClr val="FFFFFF"/>
                </a:solidFill>
                <a:latin typeface="Calibri"/>
              </a:rPr>
              <a:t>Use these exhibits with attribution.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97280" y="3611880"/>
            <a:ext cx="9997135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2000" b="0" i="0">
                <a:solidFill>
                  <a:srgbClr val="C9D6E8"/>
                </a:solidFill>
                <a:latin typeface="Calibri"/>
              </a:rPr>
              <a:t>The full book and companion tools: shanewelter.com/toolkit</a:t>
            </a:r>
          </a:p>
        </p:txBody>
      </p:sp>
      <p:sp>
        <p:nvSpPr>
          <p:cNvPr id="4" name="Rectangle 3"/>
          <p:cNvSpPr/>
          <p:nvPr/>
        </p:nvSpPr>
        <p:spPr>
          <a:xfrm>
            <a:off x="4937760" y="3429000"/>
            <a:ext cx="2316175" cy="27940"/>
          </a:xfrm>
          <a:prstGeom prst="rect">
            <a:avLst/>
          </a:prstGeom>
          <a:solidFill>
            <a:srgbClr val="4F86C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94415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3000" b="1" i="0">
                <a:solidFill>
                  <a:srgbClr val="1F3A5F"/>
                </a:solidFill>
                <a:latin typeface="Calibri"/>
              </a:rPr>
              <a:t>Design Amplifies Everything</a:t>
            </a:r>
          </a:p>
        </p:txBody>
      </p:sp>
      <p:pic>
        <p:nvPicPr>
          <p:cNvPr id="3" name="Picture 2" descr="fig00-2_design_amplifi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114" y="1188720"/>
            <a:ext cx="6173466" cy="46177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" y="5806440"/>
            <a:ext cx="11094415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0" i="1">
                <a:solidFill>
                  <a:srgbClr val="5A6372"/>
                </a:solidFill>
                <a:latin typeface="Calibri"/>
              </a:rPr>
              <a:t>System design multiplies the effect of every decision made inside it.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6382512"/>
            <a:ext cx="1109441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9AA2B0"/>
                </a:solidFill>
                <a:latin typeface="Calibri"/>
              </a:rPr>
              <a:t>From The 12 Laws of Healthcare Operations — Shane Welter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94415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3000" b="1" i="0">
                <a:solidFill>
                  <a:srgbClr val="1F3A5F"/>
                </a:solidFill>
                <a:latin typeface="Calibri"/>
              </a:rPr>
              <a:t>The Invisible Work</a:t>
            </a:r>
          </a:p>
        </p:txBody>
      </p:sp>
      <p:pic>
        <p:nvPicPr>
          <p:cNvPr id="3" name="Picture 2" descr="fig01-1_invisible_wor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8077" y="1188720"/>
            <a:ext cx="7155540" cy="46177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" y="5806440"/>
            <a:ext cx="11094415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0" i="1">
                <a:solidFill>
                  <a:srgbClr val="5A6372"/>
                </a:solidFill>
                <a:latin typeface="Calibri"/>
              </a:rPr>
              <a:t>Much of the real work in healthcare never shows up on the schedule.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6382512"/>
            <a:ext cx="1109441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9AA2B0"/>
                </a:solidFill>
                <a:latin typeface="Calibri"/>
              </a:rPr>
              <a:t>From The 12 Laws of Healthcare Operations — Shane Welter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94415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3000" b="1" i="0">
                <a:solidFill>
                  <a:srgbClr val="1F3A5F"/>
                </a:solidFill>
                <a:latin typeface="Calibri"/>
              </a:rPr>
              <a:t>The Utilization Cliff</a:t>
            </a:r>
          </a:p>
        </p:txBody>
      </p:sp>
      <p:pic>
        <p:nvPicPr>
          <p:cNvPr id="3" name="Picture 2" descr="fig02-1_utilization_clif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5512" y="1188720"/>
            <a:ext cx="6560671" cy="46177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" y="5806440"/>
            <a:ext cx="11094415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0" i="1">
                <a:solidFill>
                  <a:srgbClr val="5A6372"/>
                </a:solidFill>
                <a:latin typeface="Calibri"/>
              </a:rPr>
              <a:t>Past a critical load, wait times don't rise — they explode.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6382512"/>
            <a:ext cx="1109441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9AA2B0"/>
                </a:solidFill>
                <a:latin typeface="Calibri"/>
              </a:rPr>
              <a:t>From The 12 Laws of Healthcare Operations — Shane Welter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94415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3000" b="1" i="0">
                <a:solidFill>
                  <a:srgbClr val="1F3A5F"/>
                </a:solidFill>
                <a:latin typeface="Calibri"/>
              </a:rPr>
              <a:t>The Operating Envelope</a:t>
            </a:r>
          </a:p>
        </p:txBody>
      </p:sp>
      <p:pic>
        <p:nvPicPr>
          <p:cNvPr id="3" name="Picture 2" descr="fig02-2_operating_envelo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83" y="1188720"/>
            <a:ext cx="6619529" cy="46177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" y="5806440"/>
            <a:ext cx="11094415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0" i="1">
                <a:solidFill>
                  <a:srgbClr val="5A6372"/>
                </a:solidFill>
                <a:latin typeface="Calibri"/>
              </a:rPr>
              <a:t>Every system has a safe operating range; push beyond it and performance collapses.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6382512"/>
            <a:ext cx="1109441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9AA2B0"/>
                </a:solidFill>
                <a:latin typeface="Calibri"/>
              </a:rPr>
              <a:t>From The 12 Laws of Healthcare Operations — Shane Welter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94415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3000" b="1" i="0">
                <a:solidFill>
                  <a:srgbClr val="1F3A5F"/>
                </a:solidFill>
                <a:latin typeface="Calibri"/>
              </a:rPr>
              <a:t>The Variability Cascade</a:t>
            </a:r>
          </a:p>
        </p:txBody>
      </p:sp>
      <p:pic>
        <p:nvPicPr>
          <p:cNvPr id="3" name="Picture 2" descr="fig03-1_variability_casca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405" y="1188720"/>
            <a:ext cx="6410884" cy="46177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" y="5806440"/>
            <a:ext cx="11094415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0" i="1">
                <a:solidFill>
                  <a:srgbClr val="5A6372"/>
                </a:solidFill>
                <a:latin typeface="Calibri"/>
              </a:rPr>
              <a:t>Small upstream variation compounds into large downstream disruption.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6382512"/>
            <a:ext cx="1109441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9AA2B0"/>
                </a:solidFill>
                <a:latin typeface="Calibri"/>
              </a:rPr>
              <a:t>From The 12 Laws of Healthcare Operations — Shane Welter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94415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3000" b="1" i="0">
                <a:solidFill>
                  <a:srgbClr val="1F3A5F"/>
                </a:solidFill>
                <a:latin typeface="Calibri"/>
              </a:rPr>
              <a:t>The Fragility Curve</a:t>
            </a:r>
          </a:p>
        </p:txBody>
      </p:sp>
      <p:pic>
        <p:nvPicPr>
          <p:cNvPr id="3" name="Picture 2" descr="fig04-1_fragility_curv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9007" y="1188720"/>
            <a:ext cx="6453680" cy="46177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" y="5806440"/>
            <a:ext cx="11094415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0" i="1">
                <a:solidFill>
                  <a:srgbClr val="5A6372"/>
                </a:solidFill>
                <a:latin typeface="Calibri"/>
              </a:rPr>
              <a:t>Efficiency gains quietly trade away the slack that absorbs shocks.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6382512"/>
            <a:ext cx="1109441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9AA2B0"/>
                </a:solidFill>
                <a:latin typeface="Calibri"/>
              </a:rPr>
              <a:t>From The 12 Laws of Healthcare Operations — Shane Welter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94415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3000" b="1" i="0">
                <a:solidFill>
                  <a:srgbClr val="1F3A5F"/>
                </a:solidFill>
                <a:latin typeface="Calibri"/>
              </a:rPr>
              <a:t>The Coordination Tax</a:t>
            </a:r>
          </a:p>
        </p:txBody>
      </p:sp>
      <p:pic>
        <p:nvPicPr>
          <p:cNvPr id="3" name="Picture 2" descr="fig05-1_coordination_tax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718" y="1188720"/>
            <a:ext cx="6248258" cy="46177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" y="5806440"/>
            <a:ext cx="11094415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0" i="1">
                <a:solidFill>
                  <a:srgbClr val="5A6372"/>
                </a:solidFill>
                <a:latin typeface="Calibri"/>
              </a:rPr>
              <a:t>Every added handoff levies a hidden tax on speed and reliability.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6382512"/>
            <a:ext cx="1109441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9AA2B0"/>
                </a:solidFill>
                <a:latin typeface="Calibri"/>
              </a:rPr>
              <a:t>From The 12 Laws of Healthcare Operations — Shane Welter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